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ADA055-5A66-4E88-8243-F9AEBA4A3F9B}" type="datetimeFigureOut">
              <a:rPr lang="it-IT" smtClean="0"/>
              <a:pPr/>
              <a:t>22/11/2019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DF1011-E8AA-4193-B137-9F8E34D249F7}"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288F1D5-EF95-4B65-A9CF-A6257291F5F3}"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91FE8CF-90A7-40A3-88D1-48DE6D44D56C}"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7005-ED57-49CB-9A80-43CA50A755ED}"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BF58608-0D73-4773-838B-90F98AFD92F4}"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2A08A31-7959-4817-BB07-CA6D6E0817AB}"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8301DB2-B44F-4275-9F24-32F6C0C1C87F}"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86FF001-2491-46C7-91C0-D13F58DA2F3A}" type="datetime1">
              <a:rPr lang="it-IT" smtClean="0"/>
              <a:t>22/11/2019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21BBC74-05E2-4830-8B95-96EFC6C63D42}" type="datetime1">
              <a:rPr lang="it-IT" smtClean="0"/>
              <a:t>22/11/2019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AB21D29-9122-456A-AAA1-3B2CB7FD5C42}" type="datetime1">
              <a:rPr lang="it-IT" smtClean="0"/>
              <a:t>22/11/2019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E841A8-76F6-47EB-B475-E51BA58666C3}"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57DF36E-A61F-492D-AA14-C8C04C751DDA}"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046112A-E6EA-4250-8220-E293459D115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20A4F-3909-4BA7-927E-79D66B5158FC}" type="datetime1">
              <a:rPr lang="it-IT" smtClean="0"/>
              <a:t>22/11/2019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6112A-E6EA-4250-8220-E293459D115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224136"/>
          </a:xfrm>
        </p:spPr>
        <p:txBody>
          <a:bodyPr>
            <a:noAutofit/>
          </a:bodyPr>
          <a:lstStyle/>
          <a:p>
            <a:r>
              <a:rPr lang="it-IT" sz="3200" b="1" dirty="0" smtClean="0"/>
              <a:t/>
            </a:r>
            <a:br>
              <a:rPr lang="it-IT" sz="3200" b="1" dirty="0" smtClean="0"/>
            </a:br>
            <a:r>
              <a:rPr lang="it-IT" sz="4800" b="1" dirty="0" smtClean="0">
                <a:solidFill>
                  <a:srgbClr val="FF0000"/>
                </a:solidFill>
              </a:rPr>
              <a:t>Adolescenti </a:t>
            </a:r>
            <a:r>
              <a:rPr lang="it-IT" sz="4800" b="1" dirty="0">
                <a:solidFill>
                  <a:srgbClr val="FF0000"/>
                </a:solidFill>
              </a:rPr>
              <a:t>ossessionati </a:t>
            </a:r>
            <a:r>
              <a:rPr lang="it-IT" sz="4800" b="1" dirty="0" smtClean="0">
                <a:solidFill>
                  <a:srgbClr val="FF0000"/>
                </a:solidFill>
              </a:rPr>
              <a:t/>
            </a:r>
            <a:br>
              <a:rPr lang="it-IT" sz="4800" b="1" dirty="0" smtClean="0">
                <a:solidFill>
                  <a:srgbClr val="FF0000"/>
                </a:solidFill>
              </a:rPr>
            </a:br>
            <a:r>
              <a:rPr lang="it-IT" sz="4800" b="1" dirty="0" smtClean="0">
                <a:solidFill>
                  <a:srgbClr val="FF0000"/>
                </a:solidFill>
              </a:rPr>
              <a:t>dalla </a:t>
            </a:r>
            <a:r>
              <a:rPr lang="it-IT" sz="4800" b="1" dirty="0">
                <a:solidFill>
                  <a:srgbClr val="FF0000"/>
                </a:solidFill>
              </a:rPr>
              <a:t>popolarità online</a:t>
            </a:r>
            <a:r>
              <a:rPr lang="it-IT" sz="5400" dirty="0"/>
              <a:t/>
            </a:r>
            <a:br>
              <a:rPr lang="it-IT" sz="5400" dirty="0"/>
            </a:br>
            <a:endParaRPr lang="it-IT" sz="3600" dirty="0"/>
          </a:p>
        </p:txBody>
      </p:sp>
      <p:sp>
        <p:nvSpPr>
          <p:cNvPr id="3" name="Sottotitolo 2"/>
          <p:cNvSpPr>
            <a:spLocks noGrp="1"/>
          </p:cNvSpPr>
          <p:nvPr>
            <p:ph type="subTitle" idx="1"/>
          </p:nvPr>
        </p:nvSpPr>
        <p:spPr>
          <a:xfrm>
            <a:off x="395536" y="4653136"/>
            <a:ext cx="8424936" cy="1270992"/>
          </a:xfrm>
          <a:solidFill>
            <a:srgbClr val="FFFF00"/>
          </a:solidFill>
          <a:ln w="25400">
            <a:solidFill>
              <a:srgbClr val="FF0000"/>
            </a:solidFill>
          </a:ln>
        </p:spPr>
        <p:txBody>
          <a:bodyPr>
            <a:normAutofit fontScale="92500"/>
          </a:bodyPr>
          <a:lstStyle/>
          <a:p>
            <a:r>
              <a:rPr lang="it-IT" sz="2600" b="1" dirty="0" smtClean="0">
                <a:solidFill>
                  <a:schemeClr val="tx1"/>
                </a:solidFill>
              </a:rPr>
              <a:t>La </a:t>
            </a:r>
            <a:r>
              <a:rPr lang="it-IT" sz="2600" b="1" dirty="0">
                <a:solidFill>
                  <a:schemeClr val="tx1"/>
                </a:solidFill>
              </a:rPr>
              <a:t>ricerca compulsiva dell’approvazione social sta intaccando l’autostima dei ragazzi, favorendo una diminuzione delle connessioni reali e condizionando </a:t>
            </a:r>
            <a:r>
              <a:rPr lang="it-IT" sz="2600" b="1" dirty="0" smtClean="0">
                <a:solidFill>
                  <a:schemeClr val="tx1"/>
                </a:solidFill>
              </a:rPr>
              <a:t>il </a:t>
            </a:r>
            <a:r>
              <a:rPr lang="it-IT" sz="2600" b="1" dirty="0">
                <a:solidFill>
                  <a:schemeClr val="tx1"/>
                </a:solidFill>
              </a:rPr>
              <a:t>loro umore, fin dall’infanzia.</a:t>
            </a:r>
          </a:p>
        </p:txBody>
      </p:sp>
      <p:sp>
        <p:nvSpPr>
          <p:cNvPr id="4" name="CasellaDiTesto 3"/>
          <p:cNvSpPr txBox="1"/>
          <p:nvPr/>
        </p:nvSpPr>
        <p:spPr>
          <a:xfrm>
            <a:off x="395536" y="6021288"/>
            <a:ext cx="8424936" cy="369332"/>
          </a:xfrm>
          <a:prstGeom prst="rect">
            <a:avLst/>
          </a:prstGeom>
          <a:noFill/>
        </p:spPr>
        <p:txBody>
          <a:bodyPr wrap="square" rtlCol="0">
            <a:spAutoFit/>
          </a:bodyPr>
          <a:lstStyle/>
          <a:p>
            <a:pPr algn="ctr"/>
            <a:r>
              <a:rPr lang="it-IT" b="1" dirty="0" smtClean="0"/>
              <a:t>Prof. Francesco Cannizzaro – Specialista in Pedagogia, Bioetica e Sessuologia</a:t>
            </a:r>
            <a:endParaRPr lang="it-IT" b="1" dirty="0"/>
          </a:p>
        </p:txBody>
      </p:sp>
      <p:pic>
        <p:nvPicPr>
          <p:cNvPr id="5" name="Picture 2" descr="C:\Users\Master\Desktop\Lavori in corso\Baby calciatori\social\l7.jpg"/>
          <p:cNvPicPr>
            <a:picLocks noChangeAspect="1" noChangeArrowheads="1"/>
          </p:cNvPicPr>
          <p:nvPr/>
        </p:nvPicPr>
        <p:blipFill>
          <a:blip r:embed="rId2" cstate="print"/>
          <a:srcRect/>
          <a:stretch>
            <a:fillRect/>
          </a:stretch>
        </p:blipFill>
        <p:spPr bwMode="auto">
          <a:xfrm>
            <a:off x="2555776" y="1628800"/>
            <a:ext cx="4032448" cy="2683411"/>
          </a:xfrm>
          <a:prstGeom prst="rect">
            <a:avLst/>
          </a:prstGeom>
          <a:noFill/>
          <a:ln w="25400">
            <a:solidFill>
              <a:schemeClr val="accent1"/>
            </a:solidFill>
          </a:ln>
        </p:spPr>
      </p:pic>
      <p:sp>
        <p:nvSpPr>
          <p:cNvPr id="7" name="Segnaposto data 6"/>
          <p:cNvSpPr>
            <a:spLocks noGrp="1"/>
          </p:cNvSpPr>
          <p:nvPr>
            <p:ph type="dt" sz="half" idx="10"/>
          </p:nvPr>
        </p:nvSpPr>
        <p:spPr/>
        <p:txBody>
          <a:bodyPr/>
          <a:lstStyle/>
          <a:p>
            <a:fld id="{4878D022-D93F-4E15-98DA-5D24705FD096}" type="datetime1">
              <a:rPr lang="it-IT" smtClean="0"/>
              <a:t>22/11/2019</a:t>
            </a:fld>
            <a:endParaRPr lang="it-IT"/>
          </a:p>
        </p:txBody>
      </p:sp>
      <p:sp>
        <p:nvSpPr>
          <p:cNvPr id="8" name="Segnaposto numero diapositiva 7"/>
          <p:cNvSpPr>
            <a:spLocks noGrp="1"/>
          </p:cNvSpPr>
          <p:nvPr>
            <p:ph type="sldNum" sz="quarter" idx="12"/>
          </p:nvPr>
        </p:nvSpPr>
        <p:spPr/>
        <p:txBody>
          <a:bodyPr/>
          <a:lstStyle/>
          <a:p>
            <a:fld id="{F046112A-E6EA-4250-8220-E293459D1154}"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016224"/>
          </a:xfrm>
          <a:solidFill>
            <a:srgbClr val="FFFF00"/>
          </a:solidFill>
          <a:ln w="25400">
            <a:solidFill>
              <a:srgbClr val="FF0000"/>
            </a:solidFill>
          </a:ln>
        </p:spPr>
        <p:txBody>
          <a:bodyPr>
            <a:noAutofit/>
          </a:bodyPr>
          <a:lstStyle/>
          <a:p>
            <a:pPr algn="just"/>
            <a:r>
              <a:rPr lang="it-IT" sz="2000" b="1" dirty="0">
                <a:solidFill>
                  <a:srgbClr val="FF0000"/>
                </a:solidFill>
              </a:rPr>
              <a:t>Ci sono anche 3,5 adolescenti su 100 </a:t>
            </a:r>
            <a:r>
              <a:rPr lang="it-IT" sz="2000" dirty="0">
                <a:solidFill>
                  <a:schemeClr val="tx1"/>
                </a:solidFill>
              </a:rPr>
              <a:t>che monitorano chi mette i like alle foto o alle storie dei loro amici, dei loro nemici e dei loro concorrenti, e l’aspetto allarmante è che entrano in questa macchina dei like già a partire dagli 11 anni di età, nonostante, non potrebbero farlo.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maggior parte di loro</a:t>
            </a:r>
            <a:r>
              <a:rPr lang="it-IT" sz="2000" dirty="0">
                <a:solidFill>
                  <a:schemeClr val="tx1"/>
                </a:solidFill>
              </a:rPr>
              <a:t>, poi, lo fa con l’approvazione dei genitori che spesso e volentieri avallano le richieste dei figli senza capirne la reale pericolosità.</a:t>
            </a: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3E028D37-D5EA-4B12-9CB1-EE60839336CB}"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10</a:t>
            </a:fld>
            <a:endParaRPr lang="it-IT"/>
          </a:p>
        </p:txBody>
      </p:sp>
      <p:pic>
        <p:nvPicPr>
          <p:cNvPr id="10242" name="Picture 2" descr="C:\Users\Master\Desktop\Lavori in corso\Baby calciatori\social\l14.png"/>
          <p:cNvPicPr>
            <a:picLocks noChangeAspect="1" noChangeArrowheads="1"/>
          </p:cNvPicPr>
          <p:nvPr/>
        </p:nvPicPr>
        <p:blipFill>
          <a:blip r:embed="rId2" cstate="print"/>
          <a:srcRect/>
          <a:stretch>
            <a:fillRect/>
          </a:stretch>
        </p:blipFill>
        <p:spPr bwMode="auto">
          <a:xfrm>
            <a:off x="2483768" y="3429000"/>
            <a:ext cx="4320480" cy="287508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heel(4)">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1656184"/>
          </a:xfrm>
          <a:solidFill>
            <a:srgbClr val="FFFF00"/>
          </a:solidFill>
          <a:ln w="25400">
            <a:solidFill>
              <a:srgbClr val="FF0000"/>
            </a:solidFill>
          </a:ln>
        </p:spPr>
        <p:txBody>
          <a:bodyPr>
            <a:noAutofit/>
          </a:bodyPr>
          <a:lstStyle/>
          <a:p>
            <a:pPr algn="just"/>
            <a:r>
              <a:rPr lang="it-IT" sz="2000" b="1" dirty="0" smtClean="0">
                <a:solidFill>
                  <a:srgbClr val="FF0000"/>
                </a:solidFill>
              </a:rPr>
              <a:t>A </a:t>
            </a:r>
            <a:r>
              <a:rPr lang="it-IT" sz="2000" b="1" dirty="0">
                <a:solidFill>
                  <a:srgbClr val="FF0000"/>
                </a:solidFill>
              </a:rPr>
              <a:t>volte </a:t>
            </a:r>
            <a:r>
              <a:rPr lang="it-IT" sz="2000" b="1" dirty="0" smtClean="0">
                <a:solidFill>
                  <a:srgbClr val="FF0000"/>
                </a:solidFill>
              </a:rPr>
              <a:t>sembra </a:t>
            </a:r>
            <a:r>
              <a:rPr lang="it-IT" sz="2000" b="1" dirty="0">
                <a:solidFill>
                  <a:srgbClr val="FF0000"/>
                </a:solidFill>
              </a:rPr>
              <a:t>che navighino </a:t>
            </a:r>
            <a:r>
              <a:rPr lang="it-IT" sz="2000" dirty="0">
                <a:solidFill>
                  <a:schemeClr val="tx1"/>
                </a:solidFill>
              </a:rPr>
              <a:t>in balia dell’andamento dei </a:t>
            </a:r>
            <a:r>
              <a:rPr lang="it-IT" sz="2000" dirty="0" err="1">
                <a:solidFill>
                  <a:schemeClr val="tx1"/>
                </a:solidFill>
              </a:rPr>
              <a:t>follower</a:t>
            </a:r>
            <a:r>
              <a:rPr lang="it-IT" sz="2000" dirty="0">
                <a:solidFill>
                  <a:schemeClr val="tx1"/>
                </a:solidFill>
              </a:rPr>
              <a:t>, dei like e dei </a:t>
            </a:r>
            <a:r>
              <a:rPr lang="it-IT" sz="2000" dirty="0" smtClean="0">
                <a:solidFill>
                  <a:schemeClr val="tx1"/>
                </a:solidFill>
              </a:rPr>
              <a:t>commenti.</a:t>
            </a:r>
          </a:p>
          <a:p>
            <a:pPr algn="just"/>
            <a:r>
              <a:rPr lang="it-IT" sz="2000" b="1" dirty="0" smtClean="0">
                <a:solidFill>
                  <a:srgbClr val="FF0000"/>
                </a:solidFill>
              </a:rPr>
              <a:t>Non </a:t>
            </a:r>
            <a:r>
              <a:rPr lang="it-IT" sz="2000" b="1" dirty="0">
                <a:solidFill>
                  <a:srgbClr val="FF0000"/>
                </a:solidFill>
              </a:rPr>
              <a:t>può essere </a:t>
            </a:r>
            <a:r>
              <a:rPr lang="it-IT" sz="2000" dirty="0">
                <a:solidFill>
                  <a:schemeClr val="tx1"/>
                </a:solidFill>
              </a:rPr>
              <a:t>che l’emotività e l’umore siano condizionati da un numero o dalle parole di un commento, significa che a questi ragazzi mancano delle basi solide su cui </a:t>
            </a:r>
            <a:r>
              <a:rPr lang="it-IT" sz="2000" dirty="0" smtClean="0">
                <a:solidFill>
                  <a:schemeClr val="tx1"/>
                </a:solidFill>
              </a:rPr>
              <a:t>poggiare la loro adolescenza. </a:t>
            </a:r>
            <a:endParaRPr lang="it-IT" sz="2000" dirty="0">
              <a:solidFill>
                <a:schemeClr val="tx1"/>
              </a:solidFill>
            </a:endParaRP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BE4CF37A-07B7-443B-8EE7-96ECB7B22B49}"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11</a:t>
            </a:fld>
            <a:endParaRPr lang="it-IT"/>
          </a:p>
        </p:txBody>
      </p:sp>
      <p:pic>
        <p:nvPicPr>
          <p:cNvPr id="11266" name="Picture 2" descr="C:\Users\Master\Desktop\Lavori in corso\Baby calciatori\social\l13.jpg"/>
          <p:cNvPicPr>
            <a:picLocks noChangeAspect="1" noChangeArrowheads="1"/>
          </p:cNvPicPr>
          <p:nvPr/>
        </p:nvPicPr>
        <p:blipFill>
          <a:blip r:embed="rId2" cstate="print"/>
          <a:srcRect/>
          <a:stretch>
            <a:fillRect/>
          </a:stretch>
        </p:blipFill>
        <p:spPr bwMode="auto">
          <a:xfrm>
            <a:off x="1331640" y="3212976"/>
            <a:ext cx="6751407" cy="252028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heel(4)">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3240360"/>
          </a:xfrm>
          <a:solidFill>
            <a:srgbClr val="FFFF00"/>
          </a:solidFill>
          <a:ln w="25400">
            <a:solidFill>
              <a:srgbClr val="FF0000"/>
            </a:solidFill>
          </a:ln>
        </p:spPr>
        <p:txBody>
          <a:bodyPr>
            <a:noAutofit/>
          </a:bodyPr>
          <a:lstStyle/>
          <a:p>
            <a:pPr algn="just"/>
            <a:r>
              <a:rPr lang="it-IT" sz="2000" b="1" dirty="0">
                <a:solidFill>
                  <a:srgbClr val="FF0000"/>
                </a:solidFill>
              </a:rPr>
              <a:t>Sono esposti troppo precocemente </a:t>
            </a:r>
            <a:r>
              <a:rPr lang="it-IT" sz="2000" dirty="0">
                <a:solidFill>
                  <a:schemeClr val="tx1"/>
                </a:solidFill>
              </a:rPr>
              <a:t>alla vetrina dei social, a contenuti e a un network – anche adulto- che si basa su ciò che si fa vedere, sull’estetica e sul personaggio che si decide di mostrare. </a:t>
            </a:r>
            <a:endParaRPr lang="it-IT" sz="2000" dirty="0" smtClean="0">
              <a:solidFill>
                <a:schemeClr val="tx1"/>
              </a:solidFill>
            </a:endParaRPr>
          </a:p>
          <a:p>
            <a:pPr algn="just"/>
            <a:r>
              <a:rPr lang="it-IT" sz="2000" b="1" dirty="0" smtClean="0">
                <a:solidFill>
                  <a:srgbClr val="FF0000"/>
                </a:solidFill>
              </a:rPr>
              <a:t>Nel </a:t>
            </a:r>
            <a:r>
              <a:rPr lang="it-IT" sz="2000" b="1" dirty="0">
                <a:solidFill>
                  <a:srgbClr val="FF0000"/>
                </a:solidFill>
              </a:rPr>
              <a:t>contempo, </a:t>
            </a:r>
            <a:r>
              <a:rPr lang="it-IT" sz="2000" dirty="0">
                <a:solidFill>
                  <a:schemeClr val="tx1"/>
                </a:solidFill>
              </a:rPr>
              <a:t>sono infantilizzati emotivamente, quindi fragili e, di conseguenza, condizionabili. </a:t>
            </a:r>
          </a:p>
          <a:p>
            <a:pPr algn="just"/>
            <a:r>
              <a:rPr lang="it-IT" sz="2000" b="1" dirty="0">
                <a:solidFill>
                  <a:srgbClr val="FF0000"/>
                </a:solidFill>
              </a:rPr>
              <a:t>Molti di loro </a:t>
            </a:r>
            <a:r>
              <a:rPr lang="it-IT" sz="2000" b="1" dirty="0" smtClean="0">
                <a:solidFill>
                  <a:srgbClr val="FF0000"/>
                </a:solidFill>
              </a:rPr>
              <a:t>confidano </a:t>
            </a:r>
            <a:r>
              <a:rPr lang="it-IT" sz="2000" dirty="0">
                <a:solidFill>
                  <a:schemeClr val="tx1"/>
                </a:solidFill>
              </a:rPr>
              <a:t>che la paura di perdere i </a:t>
            </a:r>
            <a:r>
              <a:rPr lang="it-IT" sz="2000" dirty="0" err="1">
                <a:solidFill>
                  <a:schemeClr val="tx1"/>
                </a:solidFill>
              </a:rPr>
              <a:t>follower</a:t>
            </a:r>
            <a:r>
              <a:rPr lang="it-IT" sz="2000" dirty="0">
                <a:solidFill>
                  <a:schemeClr val="tx1"/>
                </a:solidFill>
              </a:rPr>
              <a:t> o i like, e che tutti gli utenti vedano questa sorta di decadenza del profilo, genera angoscia e crea quella condizione mentale per cui ci si mette a dieta, si compra il cellulare performante, si scaricano le </a:t>
            </a:r>
            <a:r>
              <a:rPr lang="it-IT" sz="2000" dirty="0" err="1">
                <a:solidFill>
                  <a:schemeClr val="tx1"/>
                </a:solidFill>
              </a:rPr>
              <a:t>app</a:t>
            </a:r>
            <a:r>
              <a:rPr lang="it-IT" sz="2000" dirty="0">
                <a:solidFill>
                  <a:schemeClr val="tx1"/>
                </a:solidFill>
              </a:rPr>
              <a:t> per modificare le foto e si studiano le pose e le luci migliori. </a:t>
            </a: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88FF3670-9DB0-46BE-A6AD-BF151E422943}"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12</a:t>
            </a:fld>
            <a:endParaRPr lang="it-IT"/>
          </a:p>
        </p:txBody>
      </p:sp>
      <p:pic>
        <p:nvPicPr>
          <p:cNvPr id="12290" name="Picture 2" descr="C:\Users\Master\Desktop\Lavori in corso\Baby calciatori\social\social-network-famosi.jpg"/>
          <p:cNvPicPr>
            <a:picLocks noChangeAspect="1" noChangeArrowheads="1"/>
          </p:cNvPicPr>
          <p:nvPr/>
        </p:nvPicPr>
        <p:blipFill>
          <a:blip r:embed="rId2" cstate="print"/>
          <a:srcRect/>
          <a:stretch>
            <a:fillRect/>
          </a:stretch>
        </p:blipFill>
        <p:spPr bwMode="auto">
          <a:xfrm>
            <a:off x="3059832" y="4509120"/>
            <a:ext cx="2945904" cy="2057223"/>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heel(4)">
                                      <p:cBhvr>
                                        <p:cTn id="7" dur="20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1656184"/>
          </a:xfrm>
          <a:solidFill>
            <a:srgbClr val="FFFF00"/>
          </a:solidFill>
          <a:ln w="25400">
            <a:solidFill>
              <a:srgbClr val="FF0000"/>
            </a:solidFill>
          </a:ln>
        </p:spPr>
        <p:txBody>
          <a:bodyPr>
            <a:noAutofit/>
          </a:bodyPr>
          <a:lstStyle/>
          <a:p>
            <a:pPr algn="just"/>
            <a:r>
              <a:rPr lang="it-IT" sz="2000" b="1" dirty="0">
                <a:solidFill>
                  <a:srgbClr val="FF0000"/>
                </a:solidFill>
              </a:rPr>
              <a:t>La popolarità gratifica </a:t>
            </a:r>
            <a:r>
              <a:rPr lang="it-IT" sz="2000" dirty="0">
                <a:solidFill>
                  <a:schemeClr val="tx1"/>
                </a:solidFill>
              </a:rPr>
              <a:t>e genera un’illusoria sicurezza personale; al contrario, commenti dispregiativi e pochi like condizionano l’umore e l’autostima in negativo. </a:t>
            </a:r>
            <a:endParaRPr lang="it-IT" sz="2000" dirty="0" smtClean="0">
              <a:solidFill>
                <a:schemeClr val="tx1"/>
              </a:solidFill>
            </a:endParaRPr>
          </a:p>
          <a:p>
            <a:pPr algn="just"/>
            <a:r>
              <a:rPr lang="it-IT" sz="2000" b="1" dirty="0" smtClean="0">
                <a:solidFill>
                  <a:srgbClr val="FF0000"/>
                </a:solidFill>
              </a:rPr>
              <a:t>Chi </a:t>
            </a:r>
            <a:r>
              <a:rPr lang="it-IT" sz="2000" b="1" dirty="0">
                <a:solidFill>
                  <a:srgbClr val="FF0000"/>
                </a:solidFill>
              </a:rPr>
              <a:t>non regge più il confronto </a:t>
            </a:r>
            <a:r>
              <a:rPr lang="it-IT" sz="2000" dirty="0">
                <a:solidFill>
                  <a:schemeClr val="tx1"/>
                </a:solidFill>
              </a:rPr>
              <a:t>decide di chiudere il profilo e di eliminare l’ansia da social. </a:t>
            </a: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2C648E48-B120-489F-B269-29024CC314DD}"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13</a:t>
            </a:fld>
            <a:endParaRPr lang="it-IT"/>
          </a:p>
        </p:txBody>
      </p:sp>
      <p:pic>
        <p:nvPicPr>
          <p:cNvPr id="13314" name="Picture 2" descr="C:\Users\Master\Desktop\Lavori in corso\Baby calciatori\social\l4.jpg"/>
          <p:cNvPicPr>
            <a:picLocks noChangeAspect="1" noChangeArrowheads="1"/>
          </p:cNvPicPr>
          <p:nvPr/>
        </p:nvPicPr>
        <p:blipFill>
          <a:blip r:embed="rId2" cstate="print"/>
          <a:srcRect/>
          <a:stretch>
            <a:fillRect/>
          </a:stretch>
        </p:blipFill>
        <p:spPr bwMode="auto">
          <a:xfrm>
            <a:off x="1835696" y="3068960"/>
            <a:ext cx="5944216" cy="3096344"/>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heel(4)">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592288"/>
          </a:xfrm>
          <a:solidFill>
            <a:srgbClr val="FFFF00"/>
          </a:solidFill>
          <a:ln w="25400">
            <a:solidFill>
              <a:srgbClr val="FF0000"/>
            </a:solidFill>
          </a:ln>
        </p:spPr>
        <p:txBody>
          <a:bodyPr>
            <a:noAutofit/>
          </a:bodyPr>
          <a:lstStyle/>
          <a:p>
            <a:pPr algn="just"/>
            <a:r>
              <a:rPr lang="it-IT" sz="2000" b="1" dirty="0">
                <a:solidFill>
                  <a:srgbClr val="FF0000"/>
                </a:solidFill>
              </a:rPr>
              <a:t>Per </a:t>
            </a:r>
            <a:r>
              <a:rPr lang="it-IT" sz="2000" b="1" dirty="0" smtClean="0">
                <a:solidFill>
                  <a:srgbClr val="FF0000"/>
                </a:solidFill>
              </a:rPr>
              <a:t>questo, </a:t>
            </a:r>
            <a:r>
              <a:rPr lang="it-IT" sz="2000" dirty="0" smtClean="0">
                <a:solidFill>
                  <a:schemeClr val="tx1"/>
                </a:solidFill>
              </a:rPr>
              <a:t>può essere </a:t>
            </a:r>
            <a:r>
              <a:rPr lang="it-IT" sz="2000" dirty="0">
                <a:solidFill>
                  <a:schemeClr val="tx1"/>
                </a:solidFill>
              </a:rPr>
              <a:t>utile non vedere più il numero di like sotto ogni immagine (salvo che non si decida di condividerla), soluzione che però creerà non pochi problemi in quei ragazzi che colmano i propri vuoti con i like in quanto non potranno più vantarsi di ottenere più consensi di altri, come se il valore della persona fosse pesato in base ai numeri e non ai valori. </a:t>
            </a:r>
            <a:endParaRPr lang="it-IT" sz="2000" dirty="0" smtClean="0">
              <a:solidFill>
                <a:schemeClr val="tx1"/>
              </a:solidFill>
            </a:endParaRPr>
          </a:p>
          <a:p>
            <a:pPr algn="just"/>
            <a:r>
              <a:rPr lang="it-IT" sz="2000" b="1" dirty="0" smtClean="0">
                <a:solidFill>
                  <a:srgbClr val="FF0000"/>
                </a:solidFill>
              </a:rPr>
              <a:t>Il </a:t>
            </a:r>
            <a:r>
              <a:rPr lang="it-IT" sz="2000" b="1" dirty="0">
                <a:solidFill>
                  <a:srgbClr val="FF0000"/>
                </a:solidFill>
              </a:rPr>
              <a:t>proprio profilo </a:t>
            </a:r>
            <a:r>
              <a:rPr lang="it-IT" sz="2000" dirty="0">
                <a:solidFill>
                  <a:schemeClr val="tx1"/>
                </a:solidFill>
              </a:rPr>
              <a:t>rischia di diventare l’unico specchio nel quale riflettere la propria persona, in un’immagine che resta distorta e in un senso di sé alterato dalla misura in “like”.</a:t>
            </a: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68295923-92BB-4D3E-A694-48D723C50194}"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14</a:t>
            </a:fld>
            <a:endParaRPr lang="it-IT"/>
          </a:p>
        </p:txBody>
      </p:sp>
      <p:pic>
        <p:nvPicPr>
          <p:cNvPr id="14338" name="Picture 2" descr="C:\Users\Master\Desktop\Lavori in corso\Baby calciatori\social\l18.jpg"/>
          <p:cNvPicPr>
            <a:picLocks noChangeAspect="1" noChangeArrowheads="1"/>
          </p:cNvPicPr>
          <p:nvPr/>
        </p:nvPicPr>
        <p:blipFill>
          <a:blip r:embed="rId2" cstate="print"/>
          <a:srcRect/>
          <a:stretch>
            <a:fillRect/>
          </a:stretch>
        </p:blipFill>
        <p:spPr bwMode="auto">
          <a:xfrm>
            <a:off x="2411760" y="4005064"/>
            <a:ext cx="4680520" cy="235507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wheel(4)">
                                      <p:cBhvr>
                                        <p:cTn id="7" dur="20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232248"/>
          </a:xfrm>
          <a:solidFill>
            <a:srgbClr val="FFFF00"/>
          </a:solidFill>
          <a:ln w="25400">
            <a:solidFill>
              <a:srgbClr val="FF0000"/>
            </a:solidFill>
          </a:ln>
        </p:spPr>
        <p:txBody>
          <a:bodyPr>
            <a:noAutofit/>
          </a:bodyPr>
          <a:lstStyle/>
          <a:p>
            <a:pPr algn="just"/>
            <a:r>
              <a:rPr lang="it-IT" sz="2000" b="1" dirty="0">
                <a:solidFill>
                  <a:srgbClr val="FF0000"/>
                </a:solidFill>
              </a:rPr>
              <a:t>Per tutte le ragioni sopra elencate</a:t>
            </a:r>
            <a:r>
              <a:rPr lang="it-IT" sz="2000" dirty="0">
                <a:solidFill>
                  <a:schemeClr val="tx1"/>
                </a:solidFill>
              </a:rPr>
              <a:t>, prendono il via anche in Italia le sperimentazioni di </a:t>
            </a:r>
            <a:r>
              <a:rPr lang="it-IT" sz="2000" b="1" dirty="0" err="1">
                <a:solidFill>
                  <a:schemeClr val="tx1"/>
                </a:solidFill>
              </a:rPr>
              <a:t>Instagram</a:t>
            </a:r>
            <a:r>
              <a:rPr lang="it-IT" sz="2000" dirty="0">
                <a:solidFill>
                  <a:schemeClr val="tx1"/>
                </a:solidFill>
              </a:rPr>
              <a:t> che mirano a proporre un social senza like, una vera e propria rivoluzione per la piattaforma più amata dai bambini e dagli adolescenti. </a:t>
            </a:r>
            <a:endParaRPr lang="it-IT" sz="2000" dirty="0" smtClean="0">
              <a:solidFill>
                <a:schemeClr val="tx1"/>
              </a:solidFill>
            </a:endParaRPr>
          </a:p>
          <a:p>
            <a:pPr algn="just"/>
            <a:r>
              <a:rPr lang="it-IT" sz="2000" b="1" dirty="0" smtClean="0">
                <a:solidFill>
                  <a:srgbClr val="FF0000"/>
                </a:solidFill>
              </a:rPr>
              <a:t>Consiste </a:t>
            </a:r>
            <a:r>
              <a:rPr lang="it-IT" sz="2000" b="1" dirty="0">
                <a:solidFill>
                  <a:srgbClr val="FF0000"/>
                </a:solidFill>
              </a:rPr>
              <a:t>nel nascondere i like </a:t>
            </a:r>
            <a:r>
              <a:rPr lang="it-IT" sz="2000" dirty="0">
                <a:solidFill>
                  <a:schemeClr val="tx1"/>
                </a:solidFill>
              </a:rPr>
              <a:t>sotto le immagini e i video pubblicati, con l’idea di permettere agli utenti di liberarsi della pressione psicologica indotta dalla macchina dei “mi piace”.</a:t>
            </a: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F81E6938-8056-439E-82F5-91BD6B4534B8}"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15</a:t>
            </a:fld>
            <a:endParaRPr lang="it-IT"/>
          </a:p>
        </p:txBody>
      </p:sp>
      <p:pic>
        <p:nvPicPr>
          <p:cNvPr id="15362" name="Picture 2" descr="C:\Users\Master\Desktop\Lavori in corso\Baby calciatori\social\l5.jpg"/>
          <p:cNvPicPr>
            <a:picLocks noChangeAspect="1" noChangeArrowheads="1"/>
          </p:cNvPicPr>
          <p:nvPr/>
        </p:nvPicPr>
        <p:blipFill>
          <a:blip r:embed="rId2" cstate="print"/>
          <a:srcRect/>
          <a:stretch>
            <a:fillRect/>
          </a:stretch>
        </p:blipFill>
        <p:spPr bwMode="auto">
          <a:xfrm>
            <a:off x="2339752" y="3717032"/>
            <a:ext cx="4644516" cy="2592288"/>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heel(4)">
                                      <p:cBhvr>
                                        <p:cTn id="7" dur="20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1296144"/>
          </a:xfrm>
          <a:solidFill>
            <a:srgbClr val="FFFF00"/>
          </a:solidFill>
          <a:ln w="25400">
            <a:solidFill>
              <a:srgbClr val="FF0000"/>
            </a:solidFill>
          </a:ln>
        </p:spPr>
        <p:txBody>
          <a:bodyPr>
            <a:noAutofit/>
          </a:bodyPr>
          <a:lstStyle/>
          <a:p>
            <a:pPr algn="just"/>
            <a:r>
              <a:rPr lang="it-IT" sz="2000" b="1" dirty="0">
                <a:solidFill>
                  <a:srgbClr val="FF0000"/>
                </a:solidFill>
              </a:rPr>
              <a:t>Il test non coinvolgerà tutti gli utenti di </a:t>
            </a:r>
            <a:r>
              <a:rPr lang="it-IT" sz="2000" b="1" dirty="0" err="1">
                <a:solidFill>
                  <a:srgbClr val="FF0000"/>
                </a:solidFill>
              </a:rPr>
              <a:t>Instagram</a:t>
            </a:r>
            <a:r>
              <a:rPr lang="it-IT" sz="2000" dirty="0">
                <a:solidFill>
                  <a:schemeClr val="tx1"/>
                </a:solidFill>
              </a:rPr>
              <a:t>, ma solo un campione ristretto di persone; questa nuova funzionalità non rimuoverà il tasto like, semplicemente non sarà più visibile agli utenti il numero di “mi piace” ai singoli post. </a:t>
            </a:r>
          </a:p>
          <a:p>
            <a:pPr algn="just"/>
            <a:r>
              <a:rPr lang="it-IT" sz="2000" dirty="0" smtClean="0">
                <a:solidFill>
                  <a:schemeClr val="tx1"/>
                </a:solidFill>
              </a:rPr>
              <a:t> </a:t>
            </a:r>
            <a:endParaRPr lang="it-IT" sz="2000" dirty="0">
              <a:solidFill>
                <a:schemeClr val="tx1"/>
              </a:solidFill>
            </a:endParaRPr>
          </a:p>
        </p:txBody>
      </p:sp>
      <p:sp>
        <p:nvSpPr>
          <p:cNvPr id="4" name="Segnaposto data 3"/>
          <p:cNvSpPr>
            <a:spLocks noGrp="1"/>
          </p:cNvSpPr>
          <p:nvPr>
            <p:ph type="dt" sz="half" idx="10"/>
          </p:nvPr>
        </p:nvSpPr>
        <p:spPr/>
        <p:txBody>
          <a:bodyPr/>
          <a:lstStyle/>
          <a:p>
            <a:fld id="{4DD1B21B-41AC-4343-8EAD-7158EF71BA33}"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16</a:t>
            </a:fld>
            <a:endParaRPr lang="it-IT"/>
          </a:p>
        </p:txBody>
      </p:sp>
      <p:pic>
        <p:nvPicPr>
          <p:cNvPr id="16386" name="Picture 2" descr="C:\Users\Master\Desktop\Lavori in corso\Baby calciatori\social\l6.jpg"/>
          <p:cNvPicPr>
            <a:picLocks noChangeAspect="1" noChangeArrowheads="1"/>
          </p:cNvPicPr>
          <p:nvPr/>
        </p:nvPicPr>
        <p:blipFill>
          <a:blip r:embed="rId2" cstate="print"/>
          <a:srcRect/>
          <a:stretch>
            <a:fillRect/>
          </a:stretch>
        </p:blipFill>
        <p:spPr bwMode="auto">
          <a:xfrm>
            <a:off x="1979712" y="2852936"/>
            <a:ext cx="5395799" cy="3456384"/>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wheel(4)">
                                      <p:cBhvr>
                                        <p:cTn id="7" dur="20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016224"/>
          </a:xfrm>
          <a:solidFill>
            <a:srgbClr val="FFFF00"/>
          </a:solidFill>
          <a:ln w="25400">
            <a:solidFill>
              <a:srgbClr val="FF0000"/>
            </a:solidFill>
          </a:ln>
        </p:spPr>
        <p:txBody>
          <a:bodyPr>
            <a:noAutofit/>
          </a:bodyPr>
          <a:lstStyle/>
          <a:p>
            <a:pPr algn="just"/>
            <a:r>
              <a:rPr lang="it-IT" sz="2000" b="1" dirty="0">
                <a:solidFill>
                  <a:srgbClr val="FF0000"/>
                </a:solidFill>
              </a:rPr>
              <a:t>Solo chi condividerà quell’immagine </a:t>
            </a:r>
            <a:r>
              <a:rPr lang="it-IT" sz="2000" dirty="0">
                <a:solidFill>
                  <a:schemeClr val="tx1"/>
                </a:solidFill>
              </a:rPr>
              <a:t>o quel video avrà accesso a tale informazione. </a:t>
            </a:r>
            <a:endParaRPr lang="it-IT" sz="2000" dirty="0" smtClean="0">
              <a:solidFill>
                <a:schemeClr val="tx1"/>
              </a:solidFill>
            </a:endParaRPr>
          </a:p>
          <a:p>
            <a:pPr algn="just"/>
            <a:r>
              <a:rPr lang="it-IT" sz="2000" b="1" dirty="0" smtClean="0">
                <a:solidFill>
                  <a:srgbClr val="FF0000"/>
                </a:solidFill>
              </a:rPr>
              <a:t>Non </a:t>
            </a:r>
            <a:r>
              <a:rPr lang="it-IT" sz="2000" b="1" dirty="0">
                <a:solidFill>
                  <a:srgbClr val="FF0000"/>
                </a:solidFill>
              </a:rPr>
              <a:t>si sa ancora </a:t>
            </a:r>
            <a:r>
              <a:rPr lang="it-IT" sz="2000" dirty="0">
                <a:solidFill>
                  <a:schemeClr val="tx1"/>
                </a:solidFill>
              </a:rPr>
              <a:t>se questa soluzione sarà definitiva; certamente, in questo caso, si tratterebbe di un cambiamento molto significativo nel mondo dei social, non solo sotto gli aspetti legati al marketing, ma soprattutto per quanto riguarda l’impatto da un punto di vista psicologico.</a:t>
            </a:r>
          </a:p>
          <a:p>
            <a:pPr algn="just"/>
            <a:r>
              <a:rPr lang="it-IT" sz="2000" dirty="0" smtClean="0">
                <a:solidFill>
                  <a:schemeClr val="tx1"/>
                </a:solidFill>
              </a:rPr>
              <a:t> </a:t>
            </a:r>
            <a:endParaRPr lang="it-IT" sz="2000" dirty="0">
              <a:solidFill>
                <a:schemeClr val="tx1"/>
              </a:solidFill>
            </a:endParaRPr>
          </a:p>
        </p:txBody>
      </p:sp>
      <p:sp>
        <p:nvSpPr>
          <p:cNvPr id="4" name="CasellaDiTesto 3"/>
          <p:cNvSpPr txBox="1"/>
          <p:nvPr/>
        </p:nvSpPr>
        <p:spPr>
          <a:xfrm>
            <a:off x="467544" y="5589240"/>
            <a:ext cx="8280920" cy="461665"/>
          </a:xfrm>
          <a:prstGeom prst="rect">
            <a:avLst/>
          </a:prstGeom>
          <a:noFill/>
        </p:spPr>
        <p:txBody>
          <a:bodyPr wrap="square" rtlCol="0">
            <a:spAutoFit/>
          </a:bodyPr>
          <a:lstStyle/>
          <a:p>
            <a:pPr algn="ctr"/>
            <a:r>
              <a:rPr lang="it-IT" sz="2400" b="1" dirty="0" smtClean="0"/>
              <a:t>Dati:</a:t>
            </a:r>
            <a:r>
              <a:rPr lang="it-IT" sz="2400" b="1" dirty="0"/>
              <a:t> Osservatorio Nazionale Adolescenza del 22/07/2019</a:t>
            </a:r>
          </a:p>
        </p:txBody>
      </p:sp>
      <p:sp>
        <p:nvSpPr>
          <p:cNvPr id="5" name="CasellaDiTesto 4"/>
          <p:cNvSpPr txBox="1"/>
          <p:nvPr/>
        </p:nvSpPr>
        <p:spPr>
          <a:xfrm>
            <a:off x="6660232" y="4077072"/>
            <a:ext cx="2016224" cy="830997"/>
          </a:xfrm>
          <a:prstGeom prst="rect">
            <a:avLst/>
          </a:prstGeom>
          <a:noFill/>
        </p:spPr>
        <p:txBody>
          <a:bodyPr wrap="square" rtlCol="0">
            <a:spAutoFit/>
          </a:bodyPr>
          <a:lstStyle/>
          <a:p>
            <a:pPr algn="ctr"/>
            <a:r>
              <a:rPr lang="it-IT" sz="4800" b="1" dirty="0" smtClean="0">
                <a:solidFill>
                  <a:srgbClr val="FF0000"/>
                </a:solidFill>
              </a:rPr>
              <a:t>FINE</a:t>
            </a:r>
            <a:endParaRPr lang="it-IT" sz="4800" b="1" dirty="0">
              <a:solidFill>
                <a:srgbClr val="FF0000"/>
              </a:solidFill>
            </a:endParaRPr>
          </a:p>
        </p:txBody>
      </p:sp>
      <p:sp>
        <p:nvSpPr>
          <p:cNvPr id="6" name="Segnaposto data 5"/>
          <p:cNvSpPr>
            <a:spLocks noGrp="1"/>
          </p:cNvSpPr>
          <p:nvPr>
            <p:ph type="dt" sz="half" idx="10"/>
          </p:nvPr>
        </p:nvSpPr>
        <p:spPr/>
        <p:txBody>
          <a:bodyPr/>
          <a:lstStyle/>
          <a:p>
            <a:fld id="{126D913D-3412-4AC8-9B55-B1BEE1583BA2}" type="datetime1">
              <a:rPr lang="it-IT" smtClean="0"/>
              <a:t>22/11/2019</a:t>
            </a:fld>
            <a:endParaRPr lang="it-IT"/>
          </a:p>
        </p:txBody>
      </p:sp>
      <p:sp>
        <p:nvSpPr>
          <p:cNvPr id="7" name="Segnaposto numero diapositiva 6"/>
          <p:cNvSpPr>
            <a:spLocks noGrp="1"/>
          </p:cNvSpPr>
          <p:nvPr>
            <p:ph type="sldNum" sz="quarter" idx="12"/>
          </p:nvPr>
        </p:nvSpPr>
        <p:spPr/>
        <p:txBody>
          <a:bodyPr/>
          <a:lstStyle/>
          <a:p>
            <a:fld id="{F046112A-E6EA-4250-8220-E293459D1154}" type="slidenum">
              <a:rPr lang="it-IT" smtClean="0"/>
              <a:pPr/>
              <a:t>17</a:t>
            </a:fld>
            <a:endParaRPr lang="it-IT"/>
          </a:p>
        </p:txBody>
      </p:sp>
      <p:pic>
        <p:nvPicPr>
          <p:cNvPr id="17410" name="Picture 2" descr="C:\Users\Master\Desktop\Lavori in corso\Baby calciatori\social\l10.jpg"/>
          <p:cNvPicPr>
            <a:picLocks noChangeAspect="1" noChangeArrowheads="1"/>
          </p:cNvPicPr>
          <p:nvPr/>
        </p:nvPicPr>
        <p:blipFill>
          <a:blip r:embed="rId2" cstate="print"/>
          <a:srcRect/>
          <a:stretch>
            <a:fillRect/>
          </a:stretch>
        </p:blipFill>
        <p:spPr bwMode="auto">
          <a:xfrm>
            <a:off x="2627784" y="3356992"/>
            <a:ext cx="3960440" cy="2069649"/>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wheel(4)">
                                      <p:cBhvr>
                                        <p:cTn id="7" dur="20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016224"/>
          </a:xfrm>
          <a:solidFill>
            <a:srgbClr val="FFFF00"/>
          </a:solidFill>
          <a:ln w="25400">
            <a:solidFill>
              <a:srgbClr val="FF0000"/>
            </a:solidFill>
          </a:ln>
        </p:spPr>
        <p:txBody>
          <a:bodyPr>
            <a:noAutofit/>
          </a:bodyPr>
          <a:lstStyle/>
          <a:p>
            <a:pPr algn="just"/>
            <a:r>
              <a:rPr lang="it-IT" sz="2000" b="1" dirty="0">
                <a:solidFill>
                  <a:srgbClr val="FF0000"/>
                </a:solidFill>
              </a:rPr>
              <a:t>Sono sempre più numerose </a:t>
            </a:r>
            <a:r>
              <a:rPr lang="it-IT" sz="2000" dirty="0">
                <a:solidFill>
                  <a:schemeClr val="tx1"/>
                </a:solidFill>
              </a:rPr>
              <a:t>le critiche che vengono rivolte alle piattaforme di social media per il loro impatto negativo sulla salute mentale degli utenti, soprattutto dei bambini e degli </a:t>
            </a:r>
            <a:r>
              <a:rPr lang="it-IT" sz="2000" dirty="0" smtClean="0">
                <a:solidFill>
                  <a:schemeClr val="tx1"/>
                </a:solidFill>
              </a:rPr>
              <a:t>adolescenti. </a:t>
            </a:r>
          </a:p>
          <a:p>
            <a:pPr algn="just"/>
            <a:r>
              <a:rPr lang="it-IT" sz="2000" b="1" dirty="0">
                <a:solidFill>
                  <a:srgbClr val="FF0000"/>
                </a:solidFill>
              </a:rPr>
              <a:t>I</a:t>
            </a:r>
            <a:r>
              <a:rPr lang="it-IT" sz="2000" b="1" dirty="0" smtClean="0">
                <a:solidFill>
                  <a:srgbClr val="FF0000"/>
                </a:solidFill>
              </a:rPr>
              <a:t>n </a:t>
            </a:r>
            <a:r>
              <a:rPr lang="it-IT" sz="2000" b="1" dirty="0">
                <a:solidFill>
                  <a:srgbClr val="FF0000"/>
                </a:solidFill>
              </a:rPr>
              <a:t>alcuni Paesi </a:t>
            </a:r>
            <a:r>
              <a:rPr lang="it-IT" sz="2000" dirty="0">
                <a:solidFill>
                  <a:schemeClr val="tx1"/>
                </a:solidFill>
              </a:rPr>
              <a:t>si stanno effettuando sperimentazioni che impediscono la visione del numero dei mi piace, finalizzate al comprendere come tutelare maggiormente i ragazzi e come prevenire l’ossessione da like.</a:t>
            </a:r>
          </a:p>
        </p:txBody>
      </p:sp>
      <p:pic>
        <p:nvPicPr>
          <p:cNvPr id="2050" name="Picture 2" descr="C:\Users\Master\Desktop\Lavori in corso\Baby calciatori\social\a1.png"/>
          <p:cNvPicPr>
            <a:picLocks noChangeAspect="1" noChangeArrowheads="1"/>
          </p:cNvPicPr>
          <p:nvPr/>
        </p:nvPicPr>
        <p:blipFill>
          <a:blip r:embed="rId2" cstate="print"/>
          <a:srcRect/>
          <a:stretch>
            <a:fillRect/>
          </a:stretch>
        </p:blipFill>
        <p:spPr bwMode="auto">
          <a:xfrm>
            <a:off x="2627784" y="3429000"/>
            <a:ext cx="4176464" cy="2840610"/>
          </a:xfrm>
          <a:prstGeom prst="rect">
            <a:avLst/>
          </a:prstGeom>
          <a:noFill/>
          <a:ln w="25400">
            <a:solidFill>
              <a:schemeClr val="accent1"/>
            </a:solidFill>
          </a:ln>
        </p:spPr>
      </p:pic>
      <p:sp>
        <p:nvSpPr>
          <p:cNvPr id="5" name="Segnaposto data 4"/>
          <p:cNvSpPr>
            <a:spLocks noGrp="1"/>
          </p:cNvSpPr>
          <p:nvPr>
            <p:ph type="dt" sz="half" idx="10"/>
          </p:nvPr>
        </p:nvSpPr>
        <p:spPr/>
        <p:txBody>
          <a:bodyPr/>
          <a:lstStyle/>
          <a:p>
            <a:fld id="{7A3BCC2D-610B-4ABD-9C50-79CF8F363E3E}" type="datetime1">
              <a:rPr lang="it-IT" smtClean="0"/>
              <a:t>22/11/2019</a:t>
            </a:fld>
            <a:endParaRPr lang="it-IT"/>
          </a:p>
        </p:txBody>
      </p:sp>
      <p:sp>
        <p:nvSpPr>
          <p:cNvPr id="6" name="Segnaposto numero diapositiva 5"/>
          <p:cNvSpPr>
            <a:spLocks noGrp="1"/>
          </p:cNvSpPr>
          <p:nvPr>
            <p:ph type="sldNum" sz="quarter" idx="12"/>
          </p:nvPr>
        </p:nvSpPr>
        <p:spPr/>
        <p:txBody>
          <a:bodyPr/>
          <a:lstStyle/>
          <a:p>
            <a:fld id="{F046112A-E6EA-4250-8220-E293459D1154}" type="slidenum">
              <a:rPr lang="it-IT" smtClean="0"/>
              <a:pPr/>
              <a:t>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4)">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592288"/>
          </a:xfrm>
          <a:solidFill>
            <a:srgbClr val="FFFF00"/>
          </a:solidFill>
          <a:ln w="25400">
            <a:solidFill>
              <a:srgbClr val="FF0000"/>
            </a:solidFill>
          </a:ln>
        </p:spPr>
        <p:txBody>
          <a:bodyPr>
            <a:noAutofit/>
          </a:bodyPr>
          <a:lstStyle/>
          <a:p>
            <a:pPr algn="just"/>
            <a:r>
              <a:rPr lang="it-IT" sz="2000" b="1" dirty="0">
                <a:solidFill>
                  <a:srgbClr val="FF0000"/>
                </a:solidFill>
              </a:rPr>
              <a:t>Secondo i dati dell’Osservatorio Nazionale Adolescenza</a:t>
            </a:r>
            <a:r>
              <a:rPr lang="it-IT" sz="2000" dirty="0">
                <a:solidFill>
                  <a:schemeClr val="tx1"/>
                </a:solidFill>
              </a:rPr>
              <a:t>, rilevati su un campione di circa 12.750 studenti di scuole secondarie di primo e di secondo grado su tutto il territorio nazionale, si tratta di un problema concreto che condiziona, non solo l’emotività, ma anche i loro comportamenti</a:t>
            </a:r>
            <a:r>
              <a:rPr lang="it-IT" sz="2000" dirty="0" smtClean="0">
                <a:solidFill>
                  <a:schemeClr val="tx1"/>
                </a:solidFill>
              </a:rPr>
              <a:t>.</a:t>
            </a:r>
          </a:p>
          <a:p>
            <a:pPr algn="just"/>
            <a:r>
              <a:rPr lang="it-IT" sz="2000" b="1" dirty="0">
                <a:solidFill>
                  <a:srgbClr val="FF0000"/>
                </a:solidFill>
              </a:rPr>
              <a:t>Circa 1 adolescente su 10</a:t>
            </a:r>
            <a:r>
              <a:rPr lang="it-IT" sz="2000" dirty="0">
                <a:solidFill>
                  <a:schemeClr val="tx1"/>
                </a:solidFill>
              </a:rPr>
              <a:t> decide di effettuare una dieta per apparire più bello nei </a:t>
            </a:r>
            <a:r>
              <a:rPr lang="it-IT" sz="2000" dirty="0" err="1">
                <a:solidFill>
                  <a:schemeClr val="tx1"/>
                </a:solidFill>
              </a:rPr>
              <a:t>selfie</a:t>
            </a:r>
            <a:r>
              <a:rPr lang="it-IT" sz="2000" dirty="0">
                <a:solidFill>
                  <a:schemeClr val="tx1"/>
                </a:solidFill>
              </a:rPr>
              <a:t>, già a partire dagli 11 anni di età. </a:t>
            </a:r>
            <a:endParaRPr lang="it-IT" sz="2000" dirty="0" smtClean="0">
              <a:solidFill>
                <a:schemeClr val="tx1"/>
              </a:solidFill>
            </a:endParaRPr>
          </a:p>
          <a:p>
            <a:pPr algn="just"/>
            <a:r>
              <a:rPr lang="it-IT" sz="2000" b="1" dirty="0" smtClean="0">
                <a:solidFill>
                  <a:srgbClr val="FF0000"/>
                </a:solidFill>
              </a:rPr>
              <a:t>La </a:t>
            </a:r>
            <a:r>
              <a:rPr lang="it-IT" sz="2000" b="1" dirty="0">
                <a:solidFill>
                  <a:srgbClr val="FF0000"/>
                </a:solidFill>
              </a:rPr>
              <a:t>dieta da like, </a:t>
            </a:r>
            <a:r>
              <a:rPr lang="it-IT" sz="2000" dirty="0">
                <a:solidFill>
                  <a:schemeClr val="tx1"/>
                </a:solidFill>
              </a:rPr>
              <a:t>quella che dovrebbe portare a scattare il </a:t>
            </a:r>
            <a:r>
              <a:rPr lang="it-IT" sz="2000" dirty="0" err="1">
                <a:solidFill>
                  <a:schemeClr val="tx1"/>
                </a:solidFill>
              </a:rPr>
              <a:t>selfie</a:t>
            </a:r>
            <a:r>
              <a:rPr lang="it-IT" sz="2000" dirty="0">
                <a:solidFill>
                  <a:schemeClr val="tx1"/>
                </a:solidFill>
              </a:rPr>
              <a:t> perfetto, è un problema ancora prettamente femminile (l’80% sono ragazze). </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4DDC6916-B7BB-49F5-AC8B-FD18696E8550}"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3</a:t>
            </a:fld>
            <a:endParaRPr lang="it-IT"/>
          </a:p>
        </p:txBody>
      </p:sp>
      <p:pic>
        <p:nvPicPr>
          <p:cNvPr id="3074" name="Picture 2" descr="C:\Users\Master\Desktop\Lavori in corso\Baby calciatori\social\l2.jpg"/>
          <p:cNvPicPr>
            <a:picLocks noChangeAspect="1" noChangeArrowheads="1"/>
          </p:cNvPicPr>
          <p:nvPr/>
        </p:nvPicPr>
        <p:blipFill>
          <a:blip r:embed="rId2" cstate="print"/>
          <a:srcRect/>
          <a:stretch>
            <a:fillRect/>
          </a:stretch>
        </p:blipFill>
        <p:spPr bwMode="auto">
          <a:xfrm>
            <a:off x="3275856" y="3861048"/>
            <a:ext cx="2664296" cy="266429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heel(4)">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016224"/>
          </a:xfrm>
          <a:solidFill>
            <a:srgbClr val="FFFF00"/>
          </a:solidFill>
          <a:ln w="25400">
            <a:solidFill>
              <a:srgbClr val="FF0000"/>
            </a:solidFill>
          </a:ln>
        </p:spPr>
        <p:txBody>
          <a:bodyPr>
            <a:noAutofit/>
          </a:bodyPr>
          <a:lstStyle/>
          <a:p>
            <a:pPr algn="just"/>
            <a:r>
              <a:rPr lang="it-IT" sz="2000" b="1" dirty="0">
                <a:solidFill>
                  <a:srgbClr val="FF0000"/>
                </a:solidFill>
              </a:rPr>
              <a:t>Il 45% circa del campione </a:t>
            </a:r>
            <a:r>
              <a:rPr lang="it-IT" sz="2000" dirty="0">
                <a:solidFill>
                  <a:schemeClr val="tx1"/>
                </a:solidFill>
              </a:rPr>
              <a:t>totale scatta anche tantissimi </a:t>
            </a:r>
            <a:r>
              <a:rPr lang="it-IT" sz="2000" dirty="0" err="1">
                <a:solidFill>
                  <a:schemeClr val="tx1"/>
                </a:solidFill>
              </a:rPr>
              <a:t>selfie</a:t>
            </a:r>
            <a:r>
              <a:rPr lang="it-IT" sz="2000" dirty="0">
                <a:solidFill>
                  <a:schemeClr val="tx1"/>
                </a:solidFill>
              </a:rPr>
              <a:t> nella stessa posa per avere la possibilità di scegliere quello migliore, ovviamente da modificare con filtri o fotoritocco, prima di essere pubblicato. </a:t>
            </a:r>
            <a:endParaRPr lang="it-IT" sz="2000" dirty="0" smtClean="0">
              <a:solidFill>
                <a:schemeClr val="tx1"/>
              </a:solidFill>
            </a:endParaRPr>
          </a:p>
          <a:p>
            <a:pPr algn="just"/>
            <a:r>
              <a:rPr lang="it-IT" sz="2000" b="1" dirty="0" smtClean="0">
                <a:solidFill>
                  <a:srgbClr val="FF0000"/>
                </a:solidFill>
              </a:rPr>
              <a:t>I </a:t>
            </a:r>
            <a:r>
              <a:rPr lang="it-IT" sz="2000" b="1" dirty="0">
                <a:solidFill>
                  <a:srgbClr val="FF0000"/>
                </a:solidFill>
              </a:rPr>
              <a:t>maschi sono decisamente meno compulsivi </a:t>
            </a:r>
            <a:r>
              <a:rPr lang="it-IT" sz="2000" dirty="0">
                <a:solidFill>
                  <a:schemeClr val="tx1"/>
                </a:solidFill>
              </a:rPr>
              <a:t>in questo scattare innumerevoli </a:t>
            </a:r>
            <a:r>
              <a:rPr lang="it-IT" sz="2000" dirty="0" err="1">
                <a:solidFill>
                  <a:schemeClr val="tx1"/>
                </a:solidFill>
              </a:rPr>
              <a:t>selfie</a:t>
            </a:r>
            <a:r>
              <a:rPr lang="it-IT" sz="2000" dirty="0">
                <a:solidFill>
                  <a:schemeClr val="tx1"/>
                </a:solidFill>
              </a:rPr>
              <a:t> alla ricerca della perfezione, mentre alcune ragazze arrivano addirittura a farne centinaia per volta. </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CE2F51E0-5874-421F-B916-BABE795E95EC}"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4</a:t>
            </a:fld>
            <a:endParaRPr lang="it-IT"/>
          </a:p>
        </p:txBody>
      </p:sp>
      <p:pic>
        <p:nvPicPr>
          <p:cNvPr id="4098" name="Picture 2" descr="C:\Users\Master\Desktop\Lavori in corso\Baby calciatori\social\l3.jpg"/>
          <p:cNvPicPr>
            <a:picLocks noChangeAspect="1" noChangeArrowheads="1"/>
          </p:cNvPicPr>
          <p:nvPr/>
        </p:nvPicPr>
        <p:blipFill>
          <a:blip r:embed="rId2" cstate="print"/>
          <a:srcRect/>
          <a:stretch>
            <a:fillRect/>
          </a:stretch>
        </p:blipFill>
        <p:spPr bwMode="auto">
          <a:xfrm>
            <a:off x="2915816" y="3356992"/>
            <a:ext cx="3096344" cy="309634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4)">
                                      <p:cBhvr>
                                        <p:cTn id="7" dur="20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1008112"/>
          </a:xfrm>
          <a:solidFill>
            <a:srgbClr val="FFFF00"/>
          </a:solidFill>
          <a:ln w="25400">
            <a:solidFill>
              <a:srgbClr val="FF0000"/>
            </a:solidFill>
          </a:ln>
        </p:spPr>
        <p:txBody>
          <a:bodyPr>
            <a:noAutofit/>
          </a:bodyPr>
          <a:lstStyle/>
          <a:p>
            <a:pPr algn="just"/>
            <a:r>
              <a:rPr lang="it-IT" sz="2000" b="1" dirty="0">
                <a:solidFill>
                  <a:srgbClr val="FF0000"/>
                </a:solidFill>
              </a:rPr>
              <a:t>Sono quasi 3 su 10 </a:t>
            </a:r>
            <a:r>
              <a:rPr lang="it-IT" sz="2000" dirty="0">
                <a:solidFill>
                  <a:schemeClr val="tx1"/>
                </a:solidFill>
              </a:rPr>
              <a:t>gli adolescenti dai 14 ai 19 anni, e il 22% dagli 11 ai 13 anni, che dichiarano di avere l’ansia prima di pubblicare una foto per paura che non possa piacere, che non ottenga consensi o che venga criticata.</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F40D0615-A08B-4E49-AD1A-7EF12698DD1D}"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5</a:t>
            </a:fld>
            <a:endParaRPr lang="it-IT"/>
          </a:p>
        </p:txBody>
      </p:sp>
      <p:pic>
        <p:nvPicPr>
          <p:cNvPr id="5122" name="Picture 2" descr="C:\Users\Master\Desktop\Lavori in corso\Baby calciatori\social\l9.jpg"/>
          <p:cNvPicPr>
            <a:picLocks noChangeAspect="1" noChangeArrowheads="1"/>
          </p:cNvPicPr>
          <p:nvPr/>
        </p:nvPicPr>
        <p:blipFill>
          <a:blip r:embed="rId2" cstate="print"/>
          <a:srcRect/>
          <a:stretch>
            <a:fillRect/>
          </a:stretch>
        </p:blipFill>
        <p:spPr bwMode="auto">
          <a:xfrm>
            <a:off x="1979712" y="2420888"/>
            <a:ext cx="5302228" cy="352839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heel(4)">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304256"/>
          </a:xfrm>
          <a:solidFill>
            <a:srgbClr val="FFFF00"/>
          </a:solidFill>
          <a:ln w="25400">
            <a:solidFill>
              <a:srgbClr val="FF0000"/>
            </a:solidFill>
          </a:ln>
        </p:spPr>
        <p:txBody>
          <a:bodyPr>
            <a:noAutofit/>
          </a:bodyPr>
          <a:lstStyle/>
          <a:p>
            <a:pPr algn="just"/>
            <a:r>
              <a:rPr lang="it-IT" sz="2000" b="1" dirty="0">
                <a:solidFill>
                  <a:srgbClr val="FF0000"/>
                </a:solidFill>
              </a:rPr>
              <a:t>Una sorta di ansia da prestazione </a:t>
            </a:r>
            <a:r>
              <a:rPr lang="it-IT" sz="2000" dirty="0">
                <a:solidFill>
                  <a:schemeClr val="tx1"/>
                </a:solidFill>
              </a:rPr>
              <a:t>e di ansia da esposizione: gli altri diventano pubblico che, seppur dietro uno schermo, osserva, risponde e giudica, anche severamente. </a:t>
            </a:r>
            <a:endParaRPr lang="it-IT" sz="2000" dirty="0" smtClean="0">
              <a:solidFill>
                <a:schemeClr val="tx1"/>
              </a:solidFill>
            </a:endParaRPr>
          </a:p>
          <a:p>
            <a:pPr algn="just"/>
            <a:r>
              <a:rPr lang="it-IT" sz="2000" b="1" dirty="0" smtClean="0">
                <a:solidFill>
                  <a:srgbClr val="FF0000"/>
                </a:solidFill>
              </a:rPr>
              <a:t>Se </a:t>
            </a:r>
            <a:r>
              <a:rPr lang="it-IT" sz="2000" b="1" dirty="0">
                <a:solidFill>
                  <a:srgbClr val="FF0000"/>
                </a:solidFill>
              </a:rPr>
              <a:t>pensiamo all’età così bassa </a:t>
            </a:r>
            <a:r>
              <a:rPr lang="it-IT" sz="2000" dirty="0">
                <a:solidFill>
                  <a:schemeClr val="tx1"/>
                </a:solidFill>
              </a:rPr>
              <a:t>e alla vulnerabilità </a:t>
            </a:r>
            <a:r>
              <a:rPr lang="it-IT" sz="2000" dirty="0" smtClean="0">
                <a:solidFill>
                  <a:schemeClr val="tx1"/>
                </a:solidFill>
              </a:rPr>
              <a:t>emotiva </a:t>
            </a:r>
            <a:r>
              <a:rPr lang="it-IT" sz="2000" dirty="0">
                <a:solidFill>
                  <a:schemeClr val="tx1"/>
                </a:solidFill>
              </a:rPr>
              <a:t>e psichica di questi preadolescenti, si </a:t>
            </a:r>
            <a:r>
              <a:rPr lang="it-IT" sz="2000" dirty="0" smtClean="0">
                <a:solidFill>
                  <a:schemeClr val="tx1"/>
                </a:solidFill>
              </a:rPr>
              <a:t>nota </a:t>
            </a:r>
            <a:r>
              <a:rPr lang="it-IT" sz="2000" dirty="0">
                <a:solidFill>
                  <a:schemeClr val="tx1"/>
                </a:solidFill>
              </a:rPr>
              <a:t>quanto questi dati siano preoccupanti: l’autostima di questi ragazzi dipende dall’approvazione social e, il loro umore, è condizionato dalle critiche negative o positive che ricevono.</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71162F9E-BD60-4BA7-B8F9-D07C4030BC68}"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6</a:t>
            </a:fld>
            <a:endParaRPr lang="it-IT"/>
          </a:p>
        </p:txBody>
      </p:sp>
      <p:pic>
        <p:nvPicPr>
          <p:cNvPr id="6146" name="Picture 2" descr="C:\Users\Master\Desktop\Lavori in corso\Baby calciatori\social\l17.jpg"/>
          <p:cNvPicPr>
            <a:picLocks noChangeAspect="1" noChangeArrowheads="1"/>
          </p:cNvPicPr>
          <p:nvPr/>
        </p:nvPicPr>
        <p:blipFill>
          <a:blip r:embed="rId2" cstate="print"/>
          <a:srcRect/>
          <a:stretch>
            <a:fillRect/>
          </a:stretch>
        </p:blipFill>
        <p:spPr bwMode="auto">
          <a:xfrm>
            <a:off x="2555776" y="3645024"/>
            <a:ext cx="4104456" cy="260531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heel(4)">
                                      <p:cBhvr>
                                        <p:cTn id="7" dur="2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1656184"/>
          </a:xfrm>
          <a:solidFill>
            <a:srgbClr val="FFFF00"/>
          </a:solidFill>
          <a:ln w="25400">
            <a:solidFill>
              <a:srgbClr val="FF0000"/>
            </a:solidFill>
          </a:ln>
        </p:spPr>
        <p:txBody>
          <a:bodyPr>
            <a:noAutofit/>
          </a:bodyPr>
          <a:lstStyle/>
          <a:p>
            <a:pPr algn="just"/>
            <a:r>
              <a:rPr lang="it-IT" sz="2000" b="1" dirty="0">
                <a:solidFill>
                  <a:srgbClr val="FF0000"/>
                </a:solidFill>
              </a:rPr>
              <a:t>Il 60% dai 14 ai 19 anni e il 65% dagli 11 ai 13 anni, </a:t>
            </a:r>
            <a:r>
              <a:rPr lang="it-IT" sz="2000" dirty="0">
                <a:solidFill>
                  <a:schemeClr val="tx1"/>
                </a:solidFill>
              </a:rPr>
              <a:t>in questo caso senza differenze tra maschi e femmine, dichiarano di sentirsi felici quando ricevono tanti like ai post e tanti commenti positivi. </a:t>
            </a:r>
            <a:endParaRPr lang="it-IT" sz="2000" dirty="0" smtClean="0">
              <a:solidFill>
                <a:schemeClr val="tx1"/>
              </a:solidFill>
            </a:endParaRPr>
          </a:p>
          <a:p>
            <a:pPr algn="just"/>
            <a:r>
              <a:rPr lang="it-IT" sz="2000" b="1" dirty="0" smtClean="0">
                <a:solidFill>
                  <a:srgbClr val="FF0000"/>
                </a:solidFill>
              </a:rPr>
              <a:t>Un </a:t>
            </a:r>
            <a:r>
              <a:rPr lang="it-IT" sz="2000" b="1" dirty="0">
                <a:solidFill>
                  <a:srgbClr val="FF0000"/>
                </a:solidFill>
              </a:rPr>
              <a:t>condizionamento esterno </a:t>
            </a:r>
            <a:r>
              <a:rPr lang="it-IT" sz="2000" dirty="0">
                <a:solidFill>
                  <a:schemeClr val="tx1"/>
                </a:solidFill>
              </a:rPr>
              <a:t>che rappresenta la loro realtà e che, nel contempo, sottolinea la loro fragilità strutturale. </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DCB9145E-8CEA-46D0-8459-70C0B0A40253}"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7</a:t>
            </a:fld>
            <a:endParaRPr lang="it-IT"/>
          </a:p>
        </p:txBody>
      </p:sp>
      <p:pic>
        <p:nvPicPr>
          <p:cNvPr id="7170" name="Picture 2" descr="C:\Users\Master\Desktop\Lavori in corso\Baby calciatori\social\l15.jpg"/>
          <p:cNvPicPr>
            <a:picLocks noChangeAspect="1" noChangeArrowheads="1"/>
          </p:cNvPicPr>
          <p:nvPr/>
        </p:nvPicPr>
        <p:blipFill>
          <a:blip r:embed="rId2" cstate="print"/>
          <a:srcRect/>
          <a:stretch>
            <a:fillRect/>
          </a:stretch>
        </p:blipFill>
        <p:spPr bwMode="auto">
          <a:xfrm>
            <a:off x="2267744" y="3140968"/>
            <a:ext cx="4903579" cy="295232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heel(4)">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1944216"/>
          </a:xfrm>
          <a:solidFill>
            <a:srgbClr val="FFFF00"/>
          </a:solidFill>
          <a:ln w="25400">
            <a:solidFill>
              <a:srgbClr val="FF0000"/>
            </a:solidFill>
          </a:ln>
        </p:spPr>
        <p:txBody>
          <a:bodyPr>
            <a:noAutofit/>
          </a:bodyPr>
          <a:lstStyle/>
          <a:p>
            <a:pPr algn="just"/>
            <a:r>
              <a:rPr lang="it-IT" sz="2000" b="1" dirty="0">
                <a:solidFill>
                  <a:srgbClr val="FF0000"/>
                </a:solidFill>
              </a:rPr>
              <a:t>Questo meccanismo della gratificazione </a:t>
            </a:r>
            <a:r>
              <a:rPr lang="it-IT" sz="2000" dirty="0">
                <a:solidFill>
                  <a:schemeClr val="tx1"/>
                </a:solidFill>
              </a:rPr>
              <a:t>è lo stesso che è alla base della dipendenza. Le foto, infatti, vengono modificate per avere più like, per paura di non venire bene, perché non si piacciono e si riconoscono solo con i filtri. </a:t>
            </a:r>
            <a:endParaRPr lang="it-IT" sz="2000" dirty="0" smtClean="0">
              <a:solidFill>
                <a:schemeClr val="tx1"/>
              </a:solidFill>
            </a:endParaRPr>
          </a:p>
          <a:p>
            <a:pPr algn="just"/>
            <a:r>
              <a:rPr lang="it-IT" sz="2000" b="1" dirty="0" smtClean="0">
                <a:solidFill>
                  <a:srgbClr val="FF0000"/>
                </a:solidFill>
              </a:rPr>
              <a:t>Sono </a:t>
            </a:r>
            <a:r>
              <a:rPr lang="it-IT" sz="2000" b="1" dirty="0">
                <a:solidFill>
                  <a:srgbClr val="FF0000"/>
                </a:solidFill>
              </a:rPr>
              <a:t>ragazzi </a:t>
            </a:r>
            <a:r>
              <a:rPr lang="it-IT" sz="2000" dirty="0">
                <a:solidFill>
                  <a:schemeClr val="tx1"/>
                </a:solidFill>
              </a:rPr>
              <a:t>che gestiscono la propria immagine, la modificano, la sfruttano, la subiscono, fino a non riconoscersi più senza filtri e a non piacersi nella vita reale.</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0FB93B61-6212-46BE-8426-07D913868AE2}"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8</a:t>
            </a:fld>
            <a:endParaRPr lang="it-IT"/>
          </a:p>
        </p:txBody>
      </p:sp>
      <p:pic>
        <p:nvPicPr>
          <p:cNvPr id="8194" name="Picture 2" descr="C:\Users\Master\Desktop\Lavori in corso\Baby calciatori\social\l12.jpg"/>
          <p:cNvPicPr>
            <a:picLocks noChangeAspect="1" noChangeArrowheads="1"/>
          </p:cNvPicPr>
          <p:nvPr/>
        </p:nvPicPr>
        <p:blipFill>
          <a:blip r:embed="rId2" cstate="print"/>
          <a:srcRect/>
          <a:stretch>
            <a:fillRect/>
          </a:stretch>
        </p:blipFill>
        <p:spPr bwMode="auto">
          <a:xfrm>
            <a:off x="2555776" y="3429000"/>
            <a:ext cx="4320480" cy="2838727"/>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heel(4)">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Autofit/>
          </a:bodyPr>
          <a:lstStyle/>
          <a:p>
            <a:r>
              <a:rPr lang="it-IT" sz="3200" b="1" dirty="0" smtClean="0"/>
              <a:t/>
            </a:r>
            <a:br>
              <a:rPr lang="it-IT" sz="3200" b="1" dirty="0" smtClean="0"/>
            </a:br>
            <a:r>
              <a:rPr lang="it-IT" sz="3200" b="1" dirty="0" smtClean="0">
                <a:solidFill>
                  <a:srgbClr val="FF0000"/>
                </a:solidFill>
              </a:rPr>
              <a:t>Adolescenti </a:t>
            </a:r>
            <a:r>
              <a:rPr lang="it-IT" sz="3200" b="1" dirty="0">
                <a:solidFill>
                  <a:srgbClr val="FF0000"/>
                </a:solidFill>
              </a:rPr>
              <a:t>ossessionati </a:t>
            </a:r>
            <a:r>
              <a:rPr lang="it-IT" sz="3200" b="1" dirty="0" smtClean="0">
                <a:solidFill>
                  <a:srgbClr val="FF0000"/>
                </a:solidFill>
              </a:rPr>
              <a:t>dalla </a:t>
            </a:r>
            <a:r>
              <a:rPr lang="it-IT" sz="3200" b="1" dirty="0">
                <a:solidFill>
                  <a:srgbClr val="FF0000"/>
                </a:solidFill>
              </a:rPr>
              <a:t>popolarità online</a:t>
            </a:r>
            <a:r>
              <a:rPr lang="it-IT" sz="6000" dirty="0"/>
              <a:t/>
            </a:r>
            <a:br>
              <a:rPr lang="it-IT" sz="6000" dirty="0"/>
            </a:br>
            <a:endParaRPr lang="it-IT" sz="3600" dirty="0"/>
          </a:p>
        </p:txBody>
      </p:sp>
      <p:sp>
        <p:nvSpPr>
          <p:cNvPr id="3" name="Sottotitolo 2"/>
          <p:cNvSpPr>
            <a:spLocks noGrp="1"/>
          </p:cNvSpPr>
          <p:nvPr>
            <p:ph type="subTitle" idx="1"/>
          </p:nvPr>
        </p:nvSpPr>
        <p:spPr>
          <a:xfrm>
            <a:off x="395536" y="1124744"/>
            <a:ext cx="8424936" cy="2088232"/>
          </a:xfrm>
          <a:solidFill>
            <a:srgbClr val="FFFF00"/>
          </a:solidFill>
          <a:ln w="25400">
            <a:solidFill>
              <a:srgbClr val="FF0000"/>
            </a:solidFill>
          </a:ln>
        </p:spPr>
        <p:txBody>
          <a:bodyPr>
            <a:noAutofit/>
          </a:bodyPr>
          <a:lstStyle/>
          <a:p>
            <a:pPr algn="just"/>
            <a:r>
              <a:rPr lang="it-IT" sz="2000" b="1" dirty="0">
                <a:solidFill>
                  <a:srgbClr val="FF0000"/>
                </a:solidFill>
              </a:rPr>
              <a:t>L’ossessione da like </a:t>
            </a:r>
            <a:r>
              <a:rPr lang="it-IT" sz="2000" dirty="0">
                <a:solidFill>
                  <a:schemeClr val="tx1"/>
                </a:solidFill>
              </a:rPr>
              <a:t>non è legata solamente al numero dei mi piace, ma anche e soprattutto a chi mette il mi piace. </a:t>
            </a:r>
            <a:endParaRPr lang="it-IT" sz="2000" dirty="0" smtClean="0">
              <a:solidFill>
                <a:schemeClr val="tx1"/>
              </a:solidFill>
            </a:endParaRPr>
          </a:p>
          <a:p>
            <a:pPr algn="just"/>
            <a:r>
              <a:rPr lang="it-IT" sz="2000" b="1" dirty="0" smtClean="0">
                <a:solidFill>
                  <a:srgbClr val="FF0000"/>
                </a:solidFill>
              </a:rPr>
              <a:t>Il </a:t>
            </a:r>
            <a:r>
              <a:rPr lang="it-IT" sz="2000" b="1" dirty="0">
                <a:solidFill>
                  <a:srgbClr val="FF0000"/>
                </a:solidFill>
              </a:rPr>
              <a:t>66% degli adolescenti</a:t>
            </a:r>
            <a:r>
              <a:rPr lang="it-IT" sz="2000" dirty="0">
                <a:solidFill>
                  <a:schemeClr val="tx1"/>
                </a:solidFill>
              </a:rPr>
              <a:t>, infatti, controlla minuziosamente chi mette il like ai post pubblicati e anche chi guarda le loro storie. </a:t>
            </a:r>
            <a:endParaRPr lang="it-IT" sz="2000" dirty="0" smtClean="0">
              <a:solidFill>
                <a:schemeClr val="tx1"/>
              </a:solidFill>
            </a:endParaRPr>
          </a:p>
          <a:p>
            <a:pPr algn="just"/>
            <a:r>
              <a:rPr lang="it-IT" sz="2000" b="1" dirty="0" smtClean="0">
                <a:solidFill>
                  <a:srgbClr val="FF0000"/>
                </a:solidFill>
              </a:rPr>
              <a:t>Se </a:t>
            </a:r>
            <a:r>
              <a:rPr lang="it-IT" sz="2000" b="1" dirty="0">
                <a:solidFill>
                  <a:srgbClr val="FF0000"/>
                </a:solidFill>
              </a:rPr>
              <a:t>tra coloro </a:t>
            </a:r>
            <a:r>
              <a:rPr lang="it-IT" sz="2000" dirty="0">
                <a:solidFill>
                  <a:schemeClr val="tx1"/>
                </a:solidFill>
              </a:rPr>
              <a:t>che manifestano il loro apprezzamento ci sono anche specifiche persone, l’autostima cresce in maniera proporzionale. </a:t>
            </a:r>
          </a:p>
          <a:p>
            <a:pPr algn="just"/>
            <a:endParaRPr lang="it-IT" sz="2000" dirty="0">
              <a:solidFill>
                <a:schemeClr val="tx1"/>
              </a:solidFill>
            </a:endParaRPr>
          </a:p>
        </p:txBody>
      </p:sp>
      <p:sp>
        <p:nvSpPr>
          <p:cNvPr id="4" name="Segnaposto data 3"/>
          <p:cNvSpPr>
            <a:spLocks noGrp="1"/>
          </p:cNvSpPr>
          <p:nvPr>
            <p:ph type="dt" sz="half" idx="10"/>
          </p:nvPr>
        </p:nvSpPr>
        <p:spPr/>
        <p:txBody>
          <a:bodyPr/>
          <a:lstStyle/>
          <a:p>
            <a:fld id="{88E5AE7C-3202-4116-B7AC-E16EF4AEA8B5}" type="datetime1">
              <a:rPr lang="it-IT" smtClean="0"/>
              <a:t>22/11/2019</a:t>
            </a:fld>
            <a:endParaRPr lang="it-IT"/>
          </a:p>
        </p:txBody>
      </p:sp>
      <p:sp>
        <p:nvSpPr>
          <p:cNvPr id="5" name="Segnaposto numero diapositiva 4"/>
          <p:cNvSpPr>
            <a:spLocks noGrp="1"/>
          </p:cNvSpPr>
          <p:nvPr>
            <p:ph type="sldNum" sz="quarter" idx="12"/>
          </p:nvPr>
        </p:nvSpPr>
        <p:spPr/>
        <p:txBody>
          <a:bodyPr/>
          <a:lstStyle/>
          <a:p>
            <a:fld id="{F046112A-E6EA-4250-8220-E293459D1154}" type="slidenum">
              <a:rPr lang="it-IT" smtClean="0"/>
              <a:pPr/>
              <a:t>9</a:t>
            </a:fld>
            <a:endParaRPr lang="it-IT"/>
          </a:p>
        </p:txBody>
      </p:sp>
      <p:pic>
        <p:nvPicPr>
          <p:cNvPr id="9218" name="Picture 2" descr="C:\Users\Master\Desktop\Lavori in corso\Baby calciatori\social\l16.jpg"/>
          <p:cNvPicPr>
            <a:picLocks noChangeAspect="1" noChangeArrowheads="1"/>
          </p:cNvPicPr>
          <p:nvPr/>
        </p:nvPicPr>
        <p:blipFill>
          <a:blip r:embed="rId2" cstate="print"/>
          <a:srcRect/>
          <a:stretch>
            <a:fillRect/>
          </a:stretch>
        </p:blipFill>
        <p:spPr bwMode="auto">
          <a:xfrm>
            <a:off x="2411760" y="3429000"/>
            <a:ext cx="4886257"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heel(4)">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930</Words>
  <Application>Microsoft Office PowerPoint</Application>
  <PresentationFormat>Presentazione su schermo (4:3)</PresentationFormat>
  <Paragraphs>96</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lpstr> Adolescenti ossessionati dalla popolarità online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Adolescenti ossessionati  dalla popolarità online</dc:title>
  <dc:creator>Francesco Cannizzaro</dc:creator>
  <cp:lastModifiedBy>Master</cp:lastModifiedBy>
  <cp:revision>9</cp:revision>
  <dcterms:created xsi:type="dcterms:W3CDTF">2019-09-29T16:28:54Z</dcterms:created>
  <dcterms:modified xsi:type="dcterms:W3CDTF">2019-11-22T10:29:35Z</dcterms:modified>
</cp:coreProperties>
</file>